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96" r:id="rId4"/>
    <p:sldId id="294" r:id="rId5"/>
    <p:sldId id="297" r:id="rId6"/>
    <p:sldId id="300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5" r:id="rId17"/>
    <p:sldId id="309" r:id="rId18"/>
    <p:sldId id="310" r:id="rId19"/>
    <p:sldId id="313" r:id="rId20"/>
    <p:sldId id="314" r:id="rId21"/>
    <p:sldId id="316" r:id="rId22"/>
    <p:sldId id="317" r:id="rId23"/>
    <p:sldId id="318" r:id="rId24"/>
    <p:sldId id="319" r:id="rId25"/>
    <p:sldId id="312" r:id="rId26"/>
    <p:sldId id="311" r:id="rId27"/>
    <p:sldId id="320" r:id="rId28"/>
    <p:sldId id="26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29.11.2021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8714462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Сетевые технологии,</a:t>
            </a:r>
            <a:b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атаки и аномалии.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4C0F1B-FA62-4660-912F-01B28811F404}"/>
              </a:ext>
            </a:extLst>
          </p:cNvPr>
          <p:cNvSpPr/>
          <p:nvPr/>
        </p:nvSpPr>
        <p:spPr>
          <a:xfrm>
            <a:off x="1037230" y="4239880"/>
            <a:ext cx="44423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Transport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4098" name="Picture 2" descr="https://i.ibb.co/GpRn5gn/tcpvsudp.jpg">
            <a:extLst>
              <a:ext uri="{FF2B5EF4-FFF2-40B4-BE49-F238E27FC236}">
                <a16:creationId xmlns:a16="http://schemas.microsoft.com/office/drawing/2014/main" id="{F1572EC0-16DC-418A-8F98-7234A0D6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676096"/>
            <a:ext cx="5432662" cy="35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xcentis.com/sites/excentis/files/styles/full-width/public/tcp-flow-sack-no-sack.png?itok=E_L7WoEv">
            <a:extLst>
              <a:ext uri="{FF2B5EF4-FFF2-40B4-BE49-F238E27FC236}">
                <a16:creationId xmlns:a16="http://schemas.microsoft.com/office/drawing/2014/main" id="{12A0BD24-89F3-43A3-8B45-E700AF32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19" y="1238556"/>
            <a:ext cx="5296328" cy="45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CAC298-2191-49CA-B01E-5EF6D5E4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5" y="934476"/>
            <a:ext cx="4409042" cy="31161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53E2E4-434B-457F-AE75-5C210636E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05" y="3524250"/>
            <a:ext cx="6000750" cy="33337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Application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8" name="Picture 4" descr="URL">
            <a:extLst>
              <a:ext uri="{FF2B5EF4-FFF2-40B4-BE49-F238E27FC236}">
                <a16:creationId xmlns:a16="http://schemas.microsoft.com/office/drawing/2014/main" id="{AA8508AC-DEA1-4463-8106-B737EEF1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107951"/>
            <a:ext cx="2638558" cy="172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.imgur.com/2LAiZ1Q.png">
            <a:extLst>
              <a:ext uri="{FF2B5EF4-FFF2-40B4-BE49-F238E27FC236}">
                <a16:creationId xmlns:a16="http://schemas.microsoft.com/office/drawing/2014/main" id="{A95BA1B3-C3C4-44AB-B935-FA7E1287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2832881"/>
            <a:ext cx="4828085" cy="35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1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Application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7170" name="Picture 2" descr="What Is SMTP and How Does It Work? Part 1 - Business 2 Community">
            <a:extLst>
              <a:ext uri="{FF2B5EF4-FFF2-40B4-BE49-F238E27FC236}">
                <a16:creationId xmlns:a16="http://schemas.microsoft.com/office/drawing/2014/main" id="{F9F76E75-AB29-4CE0-B2DA-C8962BFA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5" y="1107951"/>
            <a:ext cx="4777751" cy="30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ouodl.files.wordpress.com/2015/01/figure-1-60.jpg?w=539&amp;h=362">
            <a:extLst>
              <a:ext uri="{FF2B5EF4-FFF2-40B4-BE49-F238E27FC236}">
                <a16:creationId xmlns:a16="http://schemas.microsoft.com/office/drawing/2014/main" id="{B9F1212B-689C-406B-91ED-8AE925B0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094329"/>
            <a:ext cx="6141649" cy="41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asons why a Custom Email Domain is Always the Best Option">
            <a:extLst>
              <a:ext uri="{FF2B5EF4-FFF2-40B4-BE49-F238E27FC236}">
                <a16:creationId xmlns:a16="http://schemas.microsoft.com/office/drawing/2014/main" id="{CF6BC6BE-9B2B-40E5-BF50-A99A6F60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78" y="4872031"/>
            <a:ext cx="5452844" cy="1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8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DDE9BE-9CCE-40D5-873C-68BE21E9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1094328"/>
            <a:ext cx="5952209" cy="3637063"/>
          </a:xfrm>
          <a:prstGeom prst="rect">
            <a:avLst/>
          </a:prstGeom>
        </p:spPr>
      </p:pic>
      <p:pic>
        <p:nvPicPr>
          <p:cNvPr id="8198" name="Picture 6" descr="https://hlassets.paessler.com/common/files/infographics/syslog-monitoring.png">
            <a:extLst>
              <a:ext uri="{FF2B5EF4-FFF2-40B4-BE49-F238E27FC236}">
                <a16:creationId xmlns:a16="http://schemas.microsoft.com/office/drawing/2014/main" id="{7636D3FB-0D7B-4CBF-B99E-C369D3DC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24" y="4440306"/>
            <a:ext cx="3681878" cy="228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Мониторинг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8194" name="Picture 2" descr="https://1j50sp3zob4q3alobq3m764x-wpengine.netdna-ssl.com/wp-content/uploads/How-the-SNMP-process-works.png">
            <a:extLst>
              <a:ext uri="{FF2B5EF4-FFF2-40B4-BE49-F238E27FC236}">
                <a16:creationId xmlns:a16="http://schemas.microsoft.com/office/drawing/2014/main" id="{F951F963-0EEC-48A1-B59B-764940F5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094328"/>
            <a:ext cx="4782632" cy="25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7409F6-61A0-405F-BEB4-0849D7848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07" y="4078682"/>
            <a:ext cx="5310231" cy="25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2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Основы анализа трафика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9218" name="Picture 2" descr="File:Wireshark Logo.svg - Wikimedia Commons">
            <a:extLst>
              <a:ext uri="{FF2B5EF4-FFF2-40B4-BE49-F238E27FC236}">
                <a16:creationId xmlns:a16="http://schemas.microsoft.com/office/drawing/2014/main" id="{DD4287DE-9902-4E6E-89BE-1A80A3BA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31" y="1107951"/>
            <a:ext cx="3492616" cy="9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CPDUMP/LIBPCAP public repository">
            <a:extLst>
              <a:ext uri="{FF2B5EF4-FFF2-40B4-BE49-F238E27FC236}">
                <a16:creationId xmlns:a16="http://schemas.microsoft.com/office/drawing/2014/main" id="{9F99A74B-86E7-429B-9165-61197C73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345645"/>
            <a:ext cx="4552955" cy="4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Zeek Network Security Monitor">
            <a:extLst>
              <a:ext uri="{FF2B5EF4-FFF2-40B4-BE49-F238E27FC236}">
                <a16:creationId xmlns:a16="http://schemas.microsoft.com/office/drawing/2014/main" id="{512E6382-B479-42D6-B3DE-F0729274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1" y="5889808"/>
            <a:ext cx="2819756" cy="9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ntop – High Performance Network Monitoring Solutions based on Open Source  and Commodity Hardware.">
            <a:extLst>
              <a:ext uri="{FF2B5EF4-FFF2-40B4-BE49-F238E27FC236}">
                <a16:creationId xmlns:a16="http://schemas.microsoft.com/office/drawing/2014/main" id="{07BEFEB6-CC22-40FF-A351-D4D21C9A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9" y="5209006"/>
            <a:ext cx="32480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t&amp;#39;s time for a completely new ntop. Say hello to ntopng. – ntop">
            <a:extLst>
              <a:ext uri="{FF2B5EF4-FFF2-40B4-BE49-F238E27FC236}">
                <a16:creationId xmlns:a16="http://schemas.microsoft.com/office/drawing/2014/main" id="{C16D4AD9-FEDA-400A-8716-09BCD8E27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1"/>
          <a:stretch/>
        </p:blipFill>
        <p:spPr bwMode="auto">
          <a:xfrm>
            <a:off x="6233416" y="2082753"/>
            <a:ext cx="3811223" cy="38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Wireshark 3.4.9 - Neowin">
            <a:extLst>
              <a:ext uri="{FF2B5EF4-FFF2-40B4-BE49-F238E27FC236}">
                <a16:creationId xmlns:a16="http://schemas.microsoft.com/office/drawing/2014/main" id="{2AAEED7B-B0DA-42F5-AC7A-E147838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2287947"/>
            <a:ext cx="5492900" cy="3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9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IDS vs IPS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0242" name="Picture 2" descr="Intrusion Detection &amp;amp; Prevention Systems : The Ultimate Guide | DataSilk">
            <a:extLst>
              <a:ext uri="{FF2B5EF4-FFF2-40B4-BE49-F238E27FC236}">
                <a16:creationId xmlns:a16="http://schemas.microsoft.com/office/drawing/2014/main" id="{D587D899-D989-4D50-9F0B-A1A585A9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346785"/>
            <a:ext cx="71532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3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DLP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981D88-DA68-457B-9B35-3A8F340E0EE7}"/>
              </a:ext>
            </a:extLst>
          </p:cNvPr>
          <p:cNvSpPr/>
          <p:nvPr/>
        </p:nvSpPr>
        <p:spPr>
          <a:xfrm>
            <a:off x="8435350" y="2828835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Email DLP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Endpoint DLP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Network DLP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Poppins"/>
              </a:rPr>
              <a:t>Cloud DLP</a:t>
            </a:r>
            <a:endParaRPr lang="en-US" i="0" dirty="0">
              <a:solidFill>
                <a:srgbClr val="404040"/>
              </a:solidFill>
              <a:effectLst/>
              <a:latin typeface="Poppins"/>
            </a:endParaRPr>
          </a:p>
        </p:txBody>
      </p:sp>
      <p:pic>
        <p:nvPicPr>
          <p:cNvPr id="15362" name="Picture 2" descr="https://www.imperva.com/learn/wp-content/uploads/sites/13/2019/01/DLP-.png">
            <a:extLst>
              <a:ext uri="{FF2B5EF4-FFF2-40B4-BE49-F238E27FC236}">
                <a16:creationId xmlns:a16="http://schemas.microsoft.com/office/drawing/2014/main" id="{742990E4-827C-4C53-9A46-78C30D9F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93" y="1412571"/>
            <a:ext cx="5391290" cy="403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(NextGen) SIEM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1266" name="Picture 2" descr="https://www.logtitan.com/wp-content/uploads/2016/11/Gartner2016.png">
            <a:extLst>
              <a:ext uri="{FF2B5EF4-FFF2-40B4-BE49-F238E27FC236}">
                <a16:creationId xmlns:a16="http://schemas.microsoft.com/office/drawing/2014/main" id="{56864BF8-BB7B-4FA9-AD5F-A946855C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91" y="1014601"/>
            <a:ext cx="6082926" cy="36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ogrhythm.com/wp-content/uploads/2021/02/R2_Tech_Stack_Graphic_Mar20_VG1388-1024w.png">
            <a:extLst>
              <a:ext uri="{FF2B5EF4-FFF2-40B4-BE49-F238E27FC236}">
                <a16:creationId xmlns:a16="http://schemas.microsoft.com/office/drawing/2014/main" id="{0A6E2EC0-1592-498C-92E8-35E5E5B5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09" y="2888770"/>
            <a:ext cx="6082927" cy="377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Выявление аномалий в сетевом трафике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2290" name="Picture 2" descr="https://craftappmobile.com/wp-content/uploads/2021/03/0-2-1280x720.png">
            <a:extLst>
              <a:ext uri="{FF2B5EF4-FFF2-40B4-BE49-F238E27FC236}">
                <a16:creationId xmlns:a16="http://schemas.microsoft.com/office/drawing/2014/main" id="{3C1273CE-8D89-47CF-AE04-9284CB4B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23" y="1107951"/>
            <a:ext cx="6104996" cy="343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Wireshark and How to Use It | Cybersecurity | CompTIA">
            <a:extLst>
              <a:ext uri="{FF2B5EF4-FFF2-40B4-BE49-F238E27FC236}">
                <a16:creationId xmlns:a16="http://schemas.microsoft.com/office/drawing/2014/main" id="{0AAE26CC-251B-4F94-9682-BAFD41C8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2615626"/>
            <a:ext cx="4969783" cy="392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1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52BD37-397A-4867-970E-D118695B41E6}"/>
              </a:ext>
            </a:extLst>
          </p:cNvPr>
          <p:cNvSpPr/>
          <p:nvPr/>
        </p:nvSpPr>
        <p:spPr>
          <a:xfrm>
            <a:off x="925620" y="390651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Malware</a:t>
            </a:r>
          </a:p>
          <a:p>
            <a:r>
              <a:rPr lang="en-US" dirty="0"/>
              <a:t>Phishing</a:t>
            </a:r>
          </a:p>
          <a:p>
            <a:r>
              <a:rPr lang="en-US" dirty="0"/>
              <a:t>SQL Injection Attack</a:t>
            </a:r>
          </a:p>
          <a:p>
            <a:r>
              <a:rPr lang="en-US" dirty="0"/>
              <a:t>Cross-Site Scripting (XSS)</a:t>
            </a:r>
          </a:p>
          <a:p>
            <a:r>
              <a:rPr lang="en-US" dirty="0"/>
              <a:t>Denial of Service (DoS)</a:t>
            </a:r>
          </a:p>
          <a:p>
            <a:r>
              <a:rPr lang="en-US" dirty="0"/>
              <a:t>Man-in-the-Middle Attacks</a:t>
            </a:r>
          </a:p>
          <a:p>
            <a:r>
              <a:rPr lang="en-US" dirty="0"/>
              <a:t>DNS spoofing</a:t>
            </a:r>
          </a:p>
        </p:txBody>
      </p:sp>
    </p:spTree>
    <p:extLst>
      <p:ext uri="{BB962C8B-B14F-4D97-AF65-F5344CB8AC3E}">
        <p14:creationId xmlns:p14="http://schemas.microsoft.com/office/powerpoint/2010/main" val="337716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41"/>
          <a:stretch/>
        </p:blipFill>
        <p:spPr>
          <a:xfrm>
            <a:off x="0" y="-12448"/>
            <a:ext cx="12192000" cy="10227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C9B2A9-C7F2-4383-8301-20C029B6B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3" y="818445"/>
            <a:ext cx="3757636" cy="58875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D0F937-78B4-49B7-8B8A-234F19C6B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72" y="1612987"/>
            <a:ext cx="6086475" cy="42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Malware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6386" name="Picture 2" descr="https://assets.website-files.com/5ff66329429d880392f6cba2/60b36bcd49c3ce66951ac1a1_types%20of%20malware.png">
            <a:extLst>
              <a:ext uri="{FF2B5EF4-FFF2-40B4-BE49-F238E27FC236}">
                <a16:creationId xmlns:a16="http://schemas.microsoft.com/office/drawing/2014/main" id="{602F5E02-4846-4AA7-AC95-E9ED623C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65835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98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Phishing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8434" name="Picture 2" descr="https://assets.website-files.com/5ff66329429d880392f6cba2/6054b70f792c3c112c627498_14.jpg">
            <a:extLst>
              <a:ext uri="{FF2B5EF4-FFF2-40B4-BE49-F238E27FC236}">
                <a16:creationId xmlns:a16="http://schemas.microsoft.com/office/drawing/2014/main" id="{5B24E15A-A94B-40C8-8544-13B8108E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365835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www.channelfutures.com/files/2019/01/Phishing-1.jpg">
            <a:extLst>
              <a:ext uri="{FF2B5EF4-FFF2-40B4-BE49-F238E27FC236}">
                <a16:creationId xmlns:a16="http://schemas.microsoft.com/office/drawing/2014/main" id="{9FC8D3AB-102F-44C3-B5C7-6B9ED28DE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11926"/>
          <a:stretch/>
        </p:blipFill>
        <p:spPr bwMode="auto">
          <a:xfrm>
            <a:off x="9261446" y="950154"/>
            <a:ext cx="2265027" cy="18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743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SQL Injection Attack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9458" name="Picture 2" descr="SQL injection work">
            <a:extLst>
              <a:ext uri="{FF2B5EF4-FFF2-40B4-BE49-F238E27FC236}">
                <a16:creationId xmlns:a16="http://schemas.microsoft.com/office/drawing/2014/main" id="{3F003AC5-0586-4B44-9564-5B60AF00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405683"/>
            <a:ext cx="5170379" cy="31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www.acunetix.com/wp-content/uploads/2018/01/image1.png">
            <a:extLst>
              <a:ext uri="{FF2B5EF4-FFF2-40B4-BE49-F238E27FC236}">
                <a16:creationId xmlns:a16="http://schemas.microsoft.com/office/drawing/2014/main" id="{6D9E8674-6D85-4FF7-BECE-2835DB7E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94" y="2248251"/>
            <a:ext cx="5601954" cy="41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4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Cross-Site Scripting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0482" name="Picture 2" descr="https://1tskcg39n5iu1jl9xp2ze2ma-wpengine.netdna-ssl.com/wp-content/uploads/2019/05/cross-site-scripting-example.png">
            <a:extLst>
              <a:ext uri="{FF2B5EF4-FFF2-40B4-BE49-F238E27FC236}">
                <a16:creationId xmlns:a16="http://schemas.microsoft.com/office/drawing/2014/main" id="{7765BDBF-E100-453F-8A57-40E0438C5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58307"/>
            <a:ext cx="5715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37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Denial of Service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1506" name="Picture 2" descr="https://1tskcg39n5iu1jl9xp2ze2ma-wpengine.netdna-ssl.com/wp-content/uploads/2020/06/denial-of-service-attack-example.png">
            <a:extLst>
              <a:ext uri="{FF2B5EF4-FFF2-40B4-BE49-F238E27FC236}">
                <a16:creationId xmlns:a16="http://schemas.microsoft.com/office/drawing/2014/main" id="{F406BB01-FC83-4FD0-9337-9B97038D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1248577"/>
            <a:ext cx="4892015" cy="49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Wireshark: LOIC IO graph">
            <a:extLst>
              <a:ext uri="{FF2B5EF4-FFF2-40B4-BE49-F238E27FC236}">
                <a16:creationId xmlns:a16="http://schemas.microsoft.com/office/drawing/2014/main" id="{516E88DE-61BB-4F3E-850D-C7EE346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85" y="1248577"/>
            <a:ext cx="4523500" cy="26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/O Graph During DoS Attack, With Active/Inactive Device Sphere | Download  Scientific Diagram">
            <a:extLst>
              <a:ext uri="{FF2B5EF4-FFF2-40B4-BE49-F238E27FC236}">
                <a16:creationId xmlns:a16="http://schemas.microsoft.com/office/drawing/2014/main" id="{2BE6E2FA-D3B2-4252-918C-7C4E0996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49" y="3803360"/>
            <a:ext cx="5032509" cy="255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7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 err="1">
                <a:solidFill>
                  <a:srgbClr val="FF0000"/>
                </a:solidFill>
              </a:rPr>
              <a:t>MitM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4338" name="Picture 2" descr="https://assets.website-files.com/5ff66329429d880392f6cba2/605cab5ff8f386ea033ae16c_Man-in-the-Middle)%20Attack.jpg">
            <a:extLst>
              <a:ext uri="{FF2B5EF4-FFF2-40B4-BE49-F238E27FC236}">
                <a16:creationId xmlns:a16="http://schemas.microsoft.com/office/drawing/2014/main" id="{D5193D10-BE39-47B6-9F5E-9A7718CB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1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ARP spoofing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3314" name="Picture 2" descr="https://www.thesslstore.com/blog/wp-content/uploads/2021/02/arp0.png">
            <a:extLst>
              <a:ext uri="{FF2B5EF4-FFF2-40B4-BE49-F238E27FC236}">
                <a16:creationId xmlns:a16="http://schemas.microsoft.com/office/drawing/2014/main" id="{DE531BEC-1BEB-45B5-875B-75B73868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9" y="1129551"/>
            <a:ext cx="8029758" cy="43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thesslstore.com/blog/wp-content/uploads/2021/02/arp3.png">
            <a:extLst>
              <a:ext uri="{FF2B5EF4-FFF2-40B4-BE49-F238E27FC236}">
                <a16:creationId xmlns:a16="http://schemas.microsoft.com/office/drawing/2014/main" id="{77C67F6B-A7E4-47B0-A634-A4B29771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77" y="3222628"/>
            <a:ext cx="4221386" cy="29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0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Сетевые атаки (</a:t>
            </a:r>
            <a:r>
              <a:rPr lang="en-US" sz="2400" b="1" dirty="0">
                <a:solidFill>
                  <a:srgbClr val="FF0000"/>
                </a:solidFill>
              </a:rPr>
              <a:t>DNS spoofing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2530" name="Picture 2" descr="https://www.imperva.com/learn/wp-content/uploads/sites/13/2019/01/DNS-spoofing.jpg">
            <a:extLst>
              <a:ext uri="{FF2B5EF4-FFF2-40B4-BE49-F238E27FC236}">
                <a16:creationId xmlns:a16="http://schemas.microsoft.com/office/drawing/2014/main" id="{ED860AF0-1233-4D2F-998E-8DEB049D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39257"/>
            <a:ext cx="7810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4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3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2437811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ru-RU" sz="5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239880"/>
            <a:ext cx="44423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Модель </a:t>
            </a:r>
            <a:r>
              <a:rPr lang="en-US" sz="2400" b="1" dirty="0">
                <a:solidFill>
                  <a:srgbClr val="FF0000"/>
                </a:solidFill>
              </a:rPr>
              <a:t>OSI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0A60D-D685-43B2-9710-BB493890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" y="2226643"/>
            <a:ext cx="8648501" cy="3857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C464E-5F4F-452B-89AE-0289B3E5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0" y="2840831"/>
            <a:ext cx="4826795" cy="3074194"/>
          </a:xfrm>
          <a:prstGeom prst="rect">
            <a:avLst/>
          </a:prstGeom>
        </p:spPr>
      </p:pic>
      <p:pic>
        <p:nvPicPr>
          <p:cNvPr id="4098" name="Picture 2" descr="Only Lexmark Holds Supply Chain Security Certification">
            <a:extLst>
              <a:ext uri="{FF2B5EF4-FFF2-40B4-BE49-F238E27FC236}">
                <a16:creationId xmlns:a16="http://schemas.microsoft.com/office/drawing/2014/main" id="{9301C8B4-6AB0-4F39-9C58-EBAB6AD4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91" y="1103853"/>
            <a:ext cx="3288754" cy="11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7E51A-BD84-4CD7-A0D4-E9C3C93C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707" y="994735"/>
            <a:ext cx="2350014" cy="11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Модель </a:t>
            </a:r>
            <a:r>
              <a:rPr lang="en-US" sz="2400" b="1" dirty="0">
                <a:solidFill>
                  <a:srgbClr val="FF0000"/>
                </a:solidFill>
              </a:rPr>
              <a:t>OSI</a:t>
            </a:r>
            <a:r>
              <a:rPr lang="ru-RU" sz="2400" b="1" dirty="0">
                <a:solidFill>
                  <a:srgbClr val="FF0000"/>
                </a:solidFill>
              </a:rPr>
              <a:t> в реальности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8D90E1-6520-42DF-83D3-83E90BE9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60" y="1974882"/>
            <a:ext cx="4696480" cy="3962953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2FED6D-CE46-4D1A-A285-B4ADC5159FC9}"/>
              </a:ext>
            </a:extLst>
          </p:cNvPr>
          <p:cNvSpPr/>
          <p:nvPr/>
        </p:nvSpPr>
        <p:spPr>
          <a:xfrm>
            <a:off x="7031142" y="1273657"/>
            <a:ext cx="4229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Department of Defense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</a:rPr>
              <a:t>модель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TCP/IP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79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Network Access Layer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3074" name="Picture 2" descr="MAC ADDRESS :: MAC-Large, MAC-Small and MAC-Medium">
            <a:extLst>
              <a:ext uri="{FF2B5EF4-FFF2-40B4-BE49-F238E27FC236}">
                <a16:creationId xmlns:a16="http://schemas.microsoft.com/office/drawing/2014/main" id="{CCBB668E-42B2-44CC-A15D-9B85D2D3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72" y="1202641"/>
            <a:ext cx="6010275" cy="220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tgmedia.pearsoncmg.com/images/chap3_0672325659/elementLinks/03fig02.jpg">
            <a:extLst>
              <a:ext uri="{FF2B5EF4-FFF2-40B4-BE49-F238E27FC236}">
                <a16:creationId xmlns:a16="http://schemas.microsoft.com/office/drawing/2014/main" id="{79DF8922-D06C-42AF-A8E8-27435024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1018047"/>
            <a:ext cx="4762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hat-when-how.com/wp-content/uploads/2012/03/tmp94_thumb_thumb1.jpg">
            <a:extLst>
              <a:ext uri="{FF2B5EF4-FFF2-40B4-BE49-F238E27FC236}">
                <a16:creationId xmlns:a16="http://schemas.microsoft.com/office/drawing/2014/main" id="{CF96EEDF-1E3A-4815-9493-80DCCBDC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92" y="3332704"/>
            <a:ext cx="3515070" cy="31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ayer 2 Ethernet frame - super simple format">
            <a:extLst>
              <a:ext uri="{FF2B5EF4-FFF2-40B4-BE49-F238E27FC236}">
                <a16:creationId xmlns:a16="http://schemas.microsoft.com/office/drawing/2014/main" id="{D3BB1ACF-043B-4B15-AD8F-C781403D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8462"/>
            <a:ext cx="5810416" cy="26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9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Network Access Layer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6" name="Picture 2" descr="Two computers connected with a patch cable">
            <a:extLst>
              <a:ext uri="{FF2B5EF4-FFF2-40B4-BE49-F238E27FC236}">
                <a16:creationId xmlns:a16="http://schemas.microsoft.com/office/drawing/2014/main" id="{8120AEB2-72BC-411B-992A-DE930019F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63" y="1307195"/>
            <a:ext cx="4775446" cy="19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volution of Ethernet, 500 A.D.">
            <a:extLst>
              <a:ext uri="{FF2B5EF4-FFF2-40B4-BE49-F238E27FC236}">
                <a16:creationId xmlns:a16="http://schemas.microsoft.com/office/drawing/2014/main" id="{E35087F2-A4C6-4B36-9E98-45A31822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3375914"/>
            <a:ext cx="4662184" cy="27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thernet as it started, 100 000 years ago.">
            <a:extLst>
              <a:ext uri="{FF2B5EF4-FFF2-40B4-BE49-F238E27FC236}">
                <a16:creationId xmlns:a16="http://schemas.microsoft.com/office/drawing/2014/main" id="{F8EBFA33-85F5-4869-A590-E72A624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92" y="1161999"/>
            <a:ext cx="4481443" cy="2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thernet via network switch, present day.">
            <a:extLst>
              <a:ext uri="{FF2B5EF4-FFF2-40B4-BE49-F238E27FC236}">
                <a16:creationId xmlns:a16="http://schemas.microsoft.com/office/drawing/2014/main" id="{8F5DBE72-3A04-40CE-991F-FC1E685D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09" y="3851078"/>
            <a:ext cx="4662183" cy="28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4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122" name="Picture 2" descr="https://newtheblogger.files.wordpress.com/2018/05/images-4.png">
            <a:extLst>
              <a:ext uri="{FF2B5EF4-FFF2-40B4-BE49-F238E27FC236}">
                <a16:creationId xmlns:a16="http://schemas.microsoft.com/office/drawing/2014/main" id="{FAB8F279-2590-4A02-A0CA-CAF2BD59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2" y="1267807"/>
            <a:ext cx="5591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P packet inside Ethernet frame">
            <a:extLst>
              <a:ext uri="{FF2B5EF4-FFF2-40B4-BE49-F238E27FC236}">
                <a16:creationId xmlns:a16="http://schemas.microsoft.com/office/drawing/2014/main" id="{FF9AF3EA-70BD-4121-9EDC-B8FE2F26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816337"/>
            <a:ext cx="5257800" cy="2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twork Layer">
            <a:extLst>
              <a:ext uri="{FF2B5EF4-FFF2-40B4-BE49-F238E27FC236}">
                <a16:creationId xmlns:a16="http://schemas.microsoft.com/office/drawing/2014/main" id="{35C6AA2B-CFE6-44CE-970F-92F36D44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5" y="1094328"/>
            <a:ext cx="5117936" cy="53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4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2492DC-68C1-4CFA-A101-12AE0E74A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59" y="1107951"/>
            <a:ext cx="3730041" cy="994678"/>
          </a:xfrm>
          <a:prstGeom prst="rect">
            <a:avLst/>
          </a:prstGeom>
        </p:spPr>
      </p:pic>
      <p:pic>
        <p:nvPicPr>
          <p:cNvPr id="1026" name="Picture 2" descr="https://ipcisco.com/wp-content/uploads/2018/10/arp-operation-how-arp-works-2-ipcisco-768x579.jpg">
            <a:extLst>
              <a:ext uri="{FF2B5EF4-FFF2-40B4-BE49-F238E27FC236}">
                <a16:creationId xmlns:a16="http://schemas.microsoft.com/office/drawing/2014/main" id="{2A88422D-8C0A-4FB0-A40D-A9D786CF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107951"/>
            <a:ext cx="4877717" cy="36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pcisco.com/wp-content/uploads/2018/10/arp-operation-how-arp-works-3-768x395.jpg">
            <a:extLst>
              <a:ext uri="{FF2B5EF4-FFF2-40B4-BE49-F238E27FC236}">
                <a16:creationId xmlns:a16="http://schemas.microsoft.com/office/drawing/2014/main" id="{D874F918-9B23-4F9D-A12A-F6016488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75" y="3429000"/>
            <a:ext cx="5466825" cy="28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1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Internet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10" name="Объект 1">
            <a:extLst>
              <a:ext uri="{FF2B5EF4-FFF2-40B4-BE49-F238E27FC236}">
                <a16:creationId xmlns:a16="http://schemas.microsoft.com/office/drawing/2014/main" id="{3FC5041F-0F49-8B4E-93D9-7A88740D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677419-FBA0-417C-9964-508B171B2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3" y="2154346"/>
            <a:ext cx="4353046" cy="3122503"/>
          </a:xfrm>
          <a:prstGeom prst="rect">
            <a:avLst/>
          </a:prstGeom>
        </p:spPr>
      </p:pic>
      <p:pic>
        <p:nvPicPr>
          <p:cNvPr id="2052" name="Picture 4" descr="https://www.baeldung.com/wp-content/uploads/sites/4/2020/07/DHCP.png">
            <a:extLst>
              <a:ext uri="{FF2B5EF4-FFF2-40B4-BE49-F238E27FC236}">
                <a16:creationId xmlns:a16="http://schemas.microsoft.com/office/drawing/2014/main" id="{DFEFA890-D1FD-43F1-8960-CFA971C9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31" y="1581149"/>
            <a:ext cx="36290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045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166</Words>
  <Application>Microsoft Office PowerPoint</Application>
  <PresentationFormat>Широкоэкранный</PresentationFormat>
  <Paragraphs>68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Poppins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Пырьев Михаил Сергеевич</dc:creator>
  <cp:lastModifiedBy>Пырьев Михаил Сергеевич</cp:lastModifiedBy>
  <cp:revision>148</cp:revision>
  <dcterms:created xsi:type="dcterms:W3CDTF">2020-07-22T09:29:31Z</dcterms:created>
  <dcterms:modified xsi:type="dcterms:W3CDTF">2021-11-29T14:06:58Z</dcterms:modified>
</cp:coreProperties>
</file>